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embeddedFontLst>
    <p:embeddedFont>
      <p:font typeface="Roboto Serif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5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-1512" y="-126"/>
      </p:cViewPr>
      <p:guideLst>
        <p:guide orient="horz" pos="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54e5cef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054e5cef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mmm67000c@istruzione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pia1.roma.i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5850" y="152400"/>
            <a:ext cx="7398000" cy="6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rgbClr val="CC4125"/>
                </a:solidFill>
                <a:latin typeface="Roboto Serif"/>
                <a:ea typeface="Roboto Serif"/>
                <a:cs typeface="Roboto Serif"/>
                <a:sym typeface="Roboto Serif"/>
              </a:rPr>
              <a:t>CPIA1 - Centro Provinciale per l’Istruzione degli Adulti di Roma</a:t>
            </a:r>
            <a:endParaRPr sz="1600" b="1">
              <a:solidFill>
                <a:srgbClr val="CC4125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0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Via C.A. Cortina, 70 - 00159 Roma Tel 06/62286720 – 06/43598619 – Fax 06/43566609</a:t>
            </a:r>
            <a:endParaRPr sz="10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chemeClr val="dk1"/>
                </a:solidFill>
                <a:uFill>
                  <a:noFill/>
                </a:uFill>
                <a:latin typeface="Roboto Serif"/>
                <a:ea typeface="Roboto Serif"/>
                <a:cs typeface="Roboto Serif"/>
                <a:sym typeface="Roboto Serif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rmmm67000c@istruzione.it</a:t>
            </a:r>
            <a:r>
              <a:rPr lang="it" sz="10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                    </a:t>
            </a:r>
            <a:r>
              <a:rPr lang="it" sz="1000">
                <a:solidFill>
                  <a:schemeClr val="dk1"/>
                </a:solidFill>
                <a:uFill>
                  <a:noFill/>
                </a:uFill>
                <a:latin typeface="Roboto Serif"/>
                <a:ea typeface="Roboto Serif"/>
                <a:cs typeface="Roboto Serif"/>
                <a:sym typeface="Roboto Serif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www.cpia1.roma.it</a:t>
            </a:r>
            <a:endParaRPr sz="17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-25" y="914398"/>
            <a:ext cx="7560000" cy="6336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chemeClr val="dk2"/>
                </a:solidFill>
                <a:latin typeface="Roboto Serif"/>
                <a:ea typeface="Roboto Serif"/>
                <a:cs typeface="Roboto Serif"/>
                <a:sym typeface="Roboto Serif"/>
              </a:rPr>
              <a:t>Organigramma A.S. 2024-25</a:t>
            </a:r>
            <a:endParaRPr sz="2000" b="1" dirty="0">
              <a:solidFill>
                <a:schemeClr val="dk2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 dirty="0">
                <a:solidFill>
                  <a:srgbClr val="002060"/>
                </a:solidFill>
                <a:latin typeface="Roboto Serif"/>
                <a:ea typeface="Roboto Serif"/>
                <a:cs typeface="Roboto Serif"/>
                <a:sym typeface="Roboto Serif"/>
              </a:rPr>
              <a:t>Dirigente </a:t>
            </a:r>
            <a:r>
              <a:rPr lang="it" sz="1700" dirty="0" smtClean="0">
                <a:solidFill>
                  <a:srgbClr val="002060"/>
                </a:solidFill>
                <a:latin typeface="Roboto Serif"/>
                <a:ea typeface="Roboto Serif"/>
                <a:cs typeface="Roboto Serif"/>
                <a:sym typeface="Roboto Serif"/>
              </a:rPr>
              <a:t>Scolastico: </a:t>
            </a:r>
            <a:r>
              <a:rPr lang="it" sz="1600" b="1" i="1" dirty="0" smtClean="0">
                <a:solidFill>
                  <a:srgbClr val="002060"/>
                </a:solidFill>
                <a:latin typeface="Roboto Serif"/>
                <a:ea typeface="Roboto Serif"/>
                <a:cs typeface="Roboto Serif"/>
                <a:sym typeface="Roboto Serif"/>
              </a:rPr>
              <a:t>Prof</a:t>
            </a:r>
            <a:r>
              <a:rPr lang="it" sz="1600" b="1" i="1" dirty="0">
                <a:solidFill>
                  <a:srgbClr val="002060"/>
                </a:solidFill>
                <a:latin typeface="Roboto Serif"/>
                <a:ea typeface="Roboto Serif"/>
                <a:cs typeface="Roboto Serif"/>
                <a:sym typeface="Roboto Serif"/>
              </a:rPr>
              <a:t>. ssa Annarita Tiberio</a:t>
            </a:r>
            <a:endParaRPr sz="1600" b="1" i="1" dirty="0">
              <a:solidFill>
                <a:srgbClr val="00206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Collaboratori </a:t>
            </a:r>
            <a:r>
              <a:rPr lang="it" sz="17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DS:</a:t>
            </a:r>
            <a:r>
              <a:rPr lang="it" b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i="1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Luca Fiorillo, Isabella </a:t>
            </a:r>
            <a:r>
              <a:rPr lang="it" i="1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Guadagni</a:t>
            </a:r>
            <a:endParaRPr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Collegio </a:t>
            </a:r>
            <a:r>
              <a:rPr lang="it" sz="18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Docenti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1800" dirty="0" smtClean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Funzioni strumentali</a:t>
            </a:r>
            <a:endParaRPr lang="it"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Gestione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delle piattaforme </a:t>
            </a: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digitali: </a:t>
            </a:r>
          </a:p>
          <a:p>
            <a:pPr marL="228600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Sito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e comunicazione </a:t>
            </a: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interna:</a:t>
            </a:r>
          </a:p>
          <a:p>
            <a:pPr marL="228600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Rapporti con il territorio per l’orientamento:</a:t>
            </a:r>
            <a:endParaRPr lang="it" sz="11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Ptof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- Rav </a:t>
            </a: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– Pdm:</a:t>
            </a:r>
          </a:p>
          <a:p>
            <a:pPr marL="2970000" lvl="0" indent="-15984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00"/>
            </a:pPr>
            <a:endParaRPr sz="1100" dirty="0">
              <a:solidFill>
                <a:srgbClr val="00206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Dipartimenti</a:t>
            </a:r>
            <a:endParaRPr lang="it"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Primo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livello</a:t>
            </a: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endParaRPr lang="it" sz="11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Ita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L2: </a:t>
            </a:r>
            <a:endParaRPr lang="it" sz="1100" dirty="0" smtClean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00206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PNSD - Team </a:t>
            </a: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digitale</a:t>
            </a:r>
            <a:endParaRPr lang="it"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Animatore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digitale: </a:t>
            </a: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Spinaci</a:t>
            </a:r>
            <a:endParaRPr lang="it" sz="11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Team </a:t>
            </a:r>
            <a:r>
              <a:rPr lang="it" sz="11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digitale</a:t>
            </a:r>
            <a:r>
              <a:rPr lang="it" sz="11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endParaRPr sz="11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NIV</a:t>
            </a:r>
            <a:endParaRPr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Bullismo e Cyberbullismo</a:t>
            </a:r>
            <a:endParaRPr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Comm. per</a:t>
            </a: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il </a:t>
            </a: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Patto Formativo</a:t>
            </a:r>
            <a:endParaRPr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Comm.</a:t>
            </a: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600" dirty="0" smtClean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Interdipartimentale</a:t>
            </a:r>
            <a:endParaRPr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2286000" marR="0" lvl="0" indent="32399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tx1"/>
                </a:solidFill>
                <a:latin typeface="Roboto Serif"/>
                <a:ea typeface="Roboto Serif"/>
                <a:cs typeface="Roboto Serif"/>
                <a:sym typeface="Roboto Serif"/>
              </a:rPr>
              <a:t>Referente Tirocini</a:t>
            </a:r>
            <a:endParaRPr sz="1600" dirty="0">
              <a:solidFill>
                <a:schemeClr val="tx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rgbClr val="002060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62050" y="2852382"/>
            <a:ext cx="2992200" cy="5518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A. </a:t>
            </a: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A.</a:t>
            </a:r>
            <a:endParaRPr sz="16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Annalisa Adinolfi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Matteo Adinolfi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Silvia Di Folco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Patrizia Donati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Paola Landi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Mariella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Poggi</a:t>
            </a:r>
            <a:endParaRPr lang="it"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Angela Tosoni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C. </a:t>
            </a: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S.</a:t>
            </a:r>
            <a:endParaRPr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Eliseo Anello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Dario Barbieri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Massimo Brisci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Marta Filia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Pietro Napolitano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Paola Paciotta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Daniele Porri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Monica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Rubini</a:t>
            </a:r>
            <a:endParaRPr lang="it"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Roberto Tasciotti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Referenti di Sede</a:t>
            </a:r>
            <a:endParaRPr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Cortina</a:t>
            </a:r>
            <a:r>
              <a:rPr lang="it" sz="11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Albanello, ?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Perazzi</a:t>
            </a:r>
            <a:r>
              <a:rPr lang="it" sz="11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Valentini,Corrado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Policastro</a:t>
            </a:r>
            <a:r>
              <a:rPr lang="it" sz="11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G.Conte, ?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Tiburtina</a:t>
            </a:r>
            <a:r>
              <a:rPr lang="it" sz="11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Zarra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RebibbiaCCF</a:t>
            </a:r>
            <a:r>
              <a:rPr lang="it" sz="11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Salomone,Merenda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Rebibbia </a:t>
            </a:r>
            <a:r>
              <a:rPr lang="it" sz="1100" b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NC</a:t>
            </a:r>
            <a:r>
              <a:rPr lang="it" sz="11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r>
              <a:rPr lang="it" sz="11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Biondi, Ercolani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Rebibbia </a:t>
            </a:r>
            <a:r>
              <a:rPr lang="it" sz="1100" b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CR</a:t>
            </a:r>
            <a:r>
              <a:rPr lang="it" sz="11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Falcone 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 Guadagni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Rebibbia III </a:t>
            </a:r>
            <a:r>
              <a:rPr lang="it" sz="1100" b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Casa</a:t>
            </a:r>
            <a:r>
              <a:rPr lang="it" sz="11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:</a:t>
            </a:r>
            <a:r>
              <a:rPr lang="it" sz="11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Guadagni</a:t>
            </a:r>
            <a:endParaRPr sz="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926842" y="2066400"/>
            <a:ext cx="2610258" cy="63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Consiglio </a:t>
            </a:r>
            <a:r>
              <a:rPr lang="it" sz="17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d’Istituto</a:t>
            </a:r>
            <a:r>
              <a:rPr lang="it" sz="17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200" i="1" dirty="0" smtClean="0">
                <a:solidFill>
                  <a:srgbClr val="002060"/>
                </a:solidFill>
                <a:latin typeface="Roboto Serif"/>
                <a:ea typeface="Roboto Serif"/>
                <a:cs typeface="Roboto Serif"/>
                <a:sym typeface="Roboto Serif"/>
              </a:rPr>
              <a:t>I.Guadagni, R.Poli, T.Di Muzio </a:t>
            </a:r>
            <a:endParaRPr sz="12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010500" y="2893325"/>
            <a:ext cx="2398200" cy="779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GDPR - DPO</a:t>
            </a:r>
            <a:endParaRPr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Consulenti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associati</a:t>
            </a:r>
            <a:endParaRPr lang="it"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Campania Srl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RSPP</a:t>
            </a:r>
            <a:endParaRPr lang="it"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Ing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. F De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Matteis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ASPP</a:t>
            </a:r>
            <a:endParaRPr lang="it"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Paola Landi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Preposti</a:t>
            </a:r>
            <a:endParaRPr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Personale ATA: DSGA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DocenteiReferenti 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di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Sede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Addetti</a:t>
            </a: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Emergenza P.S</a:t>
            </a: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.</a:t>
            </a:r>
            <a:endParaRPr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Anello, Rubini,Porri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Addetti</a:t>
            </a: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Antincendio</a:t>
            </a:r>
            <a:endParaRPr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Poli,Valentini,Di 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Folco,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Anello,Rubini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, 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Giampà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Addetto </a:t>
            </a:r>
            <a:r>
              <a:rPr lang="it" sz="1600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BLSD</a:t>
            </a:r>
            <a:endParaRPr lang="it"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Isabella Guadagni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RSU</a:t>
            </a:r>
            <a:endParaRPr sz="16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Falcone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,</a:t>
            </a:r>
            <a:r>
              <a:rPr lang="it" sz="1100" i="1" dirty="0" smtClean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r>
              <a:rPr lang="it" sz="11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Ercolani</a:t>
            </a:r>
            <a:endParaRPr sz="1100"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0400" y="2066400"/>
            <a:ext cx="2350200" cy="63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DSGA</a:t>
            </a:r>
            <a:endParaRPr sz="17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 dirty="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Elisabetta Antonietti</a:t>
            </a:r>
            <a:endParaRPr sz="1200" dirty="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244</Words>
  <Application>Microsoft Office PowerPoint</Application>
  <PresentationFormat>Personalizzato</PresentationFormat>
  <Paragraphs>84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Roboto Serif</vt:lpstr>
      <vt:lpstr>Times New Roman</vt:lpstr>
      <vt:lpstr>Simple Light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Vice DS</dc:creator>
  <cp:lastModifiedBy>Vice DS1</cp:lastModifiedBy>
  <cp:revision>8</cp:revision>
  <dcterms:modified xsi:type="dcterms:W3CDTF">2024-10-16T10:22:58Z</dcterms:modified>
</cp:coreProperties>
</file>