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metadata" ContentType="application/binary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7559675" cy="10691813"/>
  <p:notesSz cx="6815138" cy="9947275"/>
  <p:embeddedFontLst>
    <p:embeddedFont>
      <p:font typeface="Roboto Serif" charset="0"/>
      <p:regular r:id="rId5"/>
      <p:bold r:id="rId6"/>
      <p:italic r:id="rId7"/>
      <p:boldItalic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57">
          <p15:clr>
            <a:srgbClr val="747775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2" roundtripDataSignature="AMtx7mg+dDafrxekdEwvAO/vfz3G+9pSP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-396" y="3144"/>
      </p:cViewPr>
      <p:guideLst>
        <p:guide orient="horz" pos="5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5" Type="http://schemas.openxmlformats.org/officeDocument/2006/relationships/font" Target="fonts/font1.fntdata"/><Relationship Id="rId15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090738" y="746125"/>
            <a:ext cx="2635250" cy="3730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1514" y="4724956"/>
            <a:ext cx="5452110" cy="4476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90738" y="746125"/>
            <a:ext cx="2635250" cy="3730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1514" y="4724956"/>
            <a:ext cx="5452110" cy="4476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90738" y="746125"/>
            <a:ext cx="2635250" cy="3730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2" name="Google Shape;62;p2:notes"/>
          <p:cNvSpPr txBox="1">
            <a:spLocks noGrp="1"/>
          </p:cNvSpPr>
          <p:nvPr>
            <p:ph type="body" idx="1"/>
          </p:nvPr>
        </p:nvSpPr>
        <p:spPr>
          <a:xfrm>
            <a:off x="681514" y="4724956"/>
            <a:ext cx="5452110" cy="4476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>
            <a:spLocks noGrp="1"/>
          </p:cNvSpPr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4"/>
          <p:cNvSpPr txBox="1">
            <a:spLocks noGrp="1"/>
          </p:cNvSpPr>
          <p:nvPr>
            <p:ph type="subTitle" idx="1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4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3"/>
          <p:cNvSpPr txBox="1">
            <a:spLocks noGrp="1"/>
          </p:cNvSpPr>
          <p:nvPr>
            <p:ph type="title" hasCustomPrompt="1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3"/>
          <p:cNvSpPr txBox="1">
            <a:spLocks noGrp="1"/>
          </p:cNvSpPr>
          <p:nvPr>
            <p:ph type="body" idx="1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4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5"/>
          <p:cNvSpPr txBox="1">
            <a:spLocks noGrp="1"/>
          </p:cNvSpPr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5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6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6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7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7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body" idx="2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8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8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9"/>
          <p:cNvSpPr txBox="1">
            <a:spLocks noGrp="1"/>
          </p:cNvSpPr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body" idx="1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0"/>
          <p:cNvSpPr txBox="1">
            <a:spLocks noGrp="1"/>
          </p:cNvSpPr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1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1"/>
          <p:cNvSpPr txBox="1">
            <a:spLocks noGrp="1"/>
          </p:cNvSpPr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subTitle" idx="1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body" idx="2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2"/>
          <p:cNvSpPr txBox="1">
            <a:spLocks noGrp="1"/>
          </p:cNvSpPr>
          <p:nvPr>
            <p:ph type="body" idx="1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2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rmmm67000c@istruzione.i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cpia1.roma.it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 txBox="1"/>
          <p:nvPr/>
        </p:nvSpPr>
        <p:spPr>
          <a:xfrm>
            <a:off x="85850" y="152400"/>
            <a:ext cx="7398000" cy="63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it" sz="1600" b="1" i="0" u="none" strike="noStrike" cap="none">
                <a:solidFill>
                  <a:srgbClr val="CC4125"/>
                </a:solidFill>
                <a:latin typeface="Roboto Serif"/>
                <a:ea typeface="Roboto Serif"/>
                <a:cs typeface="Roboto Serif"/>
                <a:sym typeface="Roboto Serif"/>
              </a:rPr>
              <a:t>CPIA1 - Centro Provinciale per l’Istruzione degli Adulti di Roma</a:t>
            </a:r>
            <a:endParaRPr sz="1600" b="1" i="0" u="none" strike="noStrike" cap="none">
              <a:solidFill>
                <a:srgbClr val="CC4125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000" b="0" i="0" u="none" strike="noStrike" cap="none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Via C.A. Cortina, 70 - 00159 Roma Tel 06/62286720 – 06/43598619 – Fax 06/43566609</a:t>
            </a:r>
            <a:endParaRPr sz="1000" b="0" i="0" u="none" strike="noStrike" cap="none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it" sz="1000" b="0" i="0" u="none" strike="noStrike" cap="none">
                <a:solidFill>
                  <a:schemeClr val="dk1"/>
                </a:solidFill>
                <a:uFill>
                  <a:noFill/>
                </a:uFill>
                <a:latin typeface="Roboto Serif"/>
                <a:ea typeface="Roboto Serif"/>
                <a:cs typeface="Roboto Serif"/>
                <a:sym typeface="Roboto Serif"/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rmmm67000c@istruzione.it</a:t>
            </a:r>
            <a:r>
              <a:rPr lang="it" sz="1000" b="0" i="0" u="none" strike="noStrike" cap="none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                     </a:t>
            </a:r>
            <a:r>
              <a:rPr lang="it" sz="1000" b="0" i="0" u="none" strike="noStrike" cap="none">
                <a:solidFill>
                  <a:schemeClr val="dk1"/>
                </a:solidFill>
                <a:uFill>
                  <a:noFill/>
                </a:uFill>
                <a:latin typeface="Roboto Serif"/>
                <a:ea typeface="Roboto Serif"/>
                <a:cs typeface="Roboto Serif"/>
                <a:sym typeface="Roboto Serif"/>
                <a:hlinkClick r:id="rId4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www.cpia1.roma.it</a:t>
            </a:r>
            <a:endParaRPr sz="1700" b="0" i="0" u="none" strike="noStrike" cap="none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</p:txBody>
      </p:sp>
      <p:sp>
        <p:nvSpPr>
          <p:cNvPr id="55" name="Google Shape;55;p1"/>
          <p:cNvSpPr txBox="1"/>
          <p:nvPr/>
        </p:nvSpPr>
        <p:spPr>
          <a:xfrm>
            <a:off x="-12" y="841998"/>
            <a:ext cx="7559700" cy="105135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it" sz="2000" b="1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Organigramma A.S. </a:t>
            </a:r>
            <a:r>
              <a:rPr lang="it" sz="2000" b="1" i="0" u="none" strike="noStrike" cap="none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2025-26</a:t>
            </a:r>
            <a:endParaRPr sz="2000" b="1" i="0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it" sz="1600" b="1" i="0" u="none" strike="noStrike" cap="none" dirty="0">
                <a:solidFill>
                  <a:srgbClr val="002060"/>
                </a:solidFill>
                <a:latin typeface="Roboto Serif"/>
                <a:ea typeface="Roboto Serif"/>
                <a:cs typeface="Roboto Serif"/>
                <a:sym typeface="Roboto Serif"/>
              </a:rPr>
              <a:t>Dirigente Scolastico</a:t>
            </a:r>
            <a:r>
              <a:rPr lang="it" sz="1600" b="0" i="0" u="none" strike="noStrike" cap="none" dirty="0">
                <a:solidFill>
                  <a:srgbClr val="002060"/>
                </a:solidFill>
                <a:latin typeface="Roboto Serif"/>
                <a:ea typeface="Roboto Serif"/>
                <a:cs typeface="Roboto Serif"/>
                <a:sym typeface="Roboto Serif"/>
              </a:rPr>
              <a:t>: </a:t>
            </a:r>
            <a:r>
              <a:rPr lang="it" sz="1600" b="1" i="1" u="none" strike="noStrike" cap="none" dirty="0">
                <a:solidFill>
                  <a:srgbClr val="002060"/>
                </a:solidFill>
                <a:latin typeface="Roboto Serif"/>
                <a:ea typeface="Roboto Serif"/>
                <a:cs typeface="Roboto Serif"/>
                <a:sym typeface="Roboto Serif"/>
              </a:rPr>
              <a:t>Prof. ssa Annarita Tiberio</a:t>
            </a:r>
            <a:endParaRPr sz="1600" b="1" i="1" u="none" strike="noStrike" cap="none" dirty="0">
              <a:solidFill>
                <a:srgbClr val="002060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600" b="0" i="0" u="none" strike="noStrike" cap="none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Collaboratore </a:t>
            </a:r>
            <a:r>
              <a:rPr lang="it" sz="1600" b="0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DS:</a:t>
            </a:r>
            <a:r>
              <a:rPr lang="it" sz="1600" b="1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 </a:t>
            </a:r>
            <a:r>
              <a:rPr lang="it" sz="1600" b="0" i="1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Luca </a:t>
            </a:r>
            <a:r>
              <a:rPr lang="it" sz="1600" b="0" i="1" u="none" strike="noStrike" cap="none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Fiorillo</a:t>
            </a:r>
            <a:endParaRPr sz="1600" b="0" i="0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" sz="1600" b="1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Collegio Docenti</a:t>
            </a:r>
            <a:endParaRPr sz="1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2286000" marR="0" lvl="0" indent="32399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it" b="1" i="0" u="none" strike="noStrike" cap="none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Funzioni </a:t>
            </a:r>
            <a:r>
              <a:rPr lang="it" b="1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strumentali</a:t>
            </a:r>
            <a:endParaRPr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0" marR="0" lvl="0" indent="32399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1100" b="0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1</a:t>
            </a:r>
            <a:r>
              <a:rPr lang="it" sz="1100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. </a:t>
            </a:r>
            <a:r>
              <a:rPr lang="it" sz="1100" b="0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Ptof - Rav – Pdm: </a:t>
            </a:r>
            <a:endParaRPr sz="1400" b="0" i="1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0" marR="0" lvl="0" indent="32399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1100" b="0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2</a:t>
            </a:r>
            <a:r>
              <a:rPr lang="it" sz="1100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. </a:t>
            </a:r>
            <a:r>
              <a:rPr lang="it" sz="1100" b="0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Sito e comunicazione interna: </a:t>
            </a:r>
            <a:endParaRPr sz="1600" b="0" i="1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2286000" marR="0" lvl="0" indent="32399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1100" b="0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3</a:t>
            </a:r>
            <a:r>
              <a:rPr lang="it" sz="1100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. </a:t>
            </a:r>
            <a:r>
              <a:rPr lang="it" sz="1100" b="0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Gestione piattaforme digitali: </a:t>
            </a:r>
            <a:endParaRPr sz="1100" b="0" i="1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2286000" marR="0" lvl="0" indent="32399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1100" b="0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4</a:t>
            </a:r>
            <a:r>
              <a:rPr lang="it" sz="1100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. </a:t>
            </a:r>
            <a:r>
              <a:rPr lang="it" sz="1100" b="0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Rapporti con il territorio</a:t>
            </a:r>
            <a:endParaRPr sz="1100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2286000" marR="0" lvl="0" indent="32399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1100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    </a:t>
            </a:r>
            <a:r>
              <a:rPr lang="it" sz="1100" b="0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per l’orientamento: </a:t>
            </a:r>
            <a:endParaRPr lang="it" sz="1100" b="0" i="0" u="none" strike="noStrike" cap="none" dirty="0" smtClean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2286000" marR="0" lvl="0" indent="32399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400" b="0" i="1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0" marR="0" lvl="0" indent="323999" algn="l" rtl="0"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it" b="1" i="0" u="none" strike="noStrike" cap="none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Dipartimenti</a:t>
            </a:r>
            <a:endParaRPr lang="it" b="1" dirty="0" smtClean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2286000" marR="0" lvl="0" indent="323999" algn="l" rtl="0"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it" b="1" i="0" u="none" strike="noStrike" cap="none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(</a:t>
            </a:r>
            <a:r>
              <a:rPr lang="it" sz="1100" b="1" i="0" u="none" strike="noStrike" cap="none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commissione predisposizione materiale</a:t>
            </a:r>
            <a:r>
              <a:rPr lang="it" b="1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)</a:t>
            </a:r>
            <a:endParaRPr b="0" i="0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2286000" marR="0" lvl="0" indent="32399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1100" b="0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Primo livello: </a:t>
            </a:r>
            <a:r>
              <a:rPr lang="it" sz="1100" b="0" i="0" u="none" strike="noStrike" cap="none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3 docenti?</a:t>
            </a:r>
            <a:endParaRPr sz="1100" b="0" i="1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2286000" marR="0" lvl="0" indent="32399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" sz="1100" b="0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Ita L2</a:t>
            </a:r>
            <a:r>
              <a:rPr lang="it" sz="1100" b="0" i="0" u="none" strike="noStrike" cap="none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:</a:t>
            </a:r>
            <a:endParaRPr i="1" dirty="0"/>
          </a:p>
          <a:p>
            <a:pPr marL="2286000" marR="0" lvl="0" indent="323999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it" b="1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PNSD - Team digitale</a:t>
            </a:r>
            <a:endParaRPr b="0" i="0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2286000" marR="0" lvl="0" indent="323999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1100" b="0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Animatore digitale: </a:t>
            </a:r>
            <a:endParaRPr sz="1100" b="0" i="1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2286000" lvl="0" indent="323998">
              <a:buSzPts val="1100"/>
            </a:pPr>
            <a:r>
              <a:rPr lang="it" sz="1100" b="0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Team digitale</a:t>
            </a:r>
            <a:r>
              <a:rPr lang="it" sz="1100" b="0" i="0" u="none" strike="noStrike" cap="none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:</a:t>
            </a:r>
            <a:endParaRPr sz="1100" b="0" i="1" strike="noStrike" cap="none" dirty="0" smtClean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2286000" marR="0" lvl="0" indent="323998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" b="1" i="0" u="none" strike="noStrike" cap="none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NIV e commissione PTOF</a:t>
            </a:r>
            <a:endParaRPr b="1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2286000" marR="0" lvl="0" indent="32399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it" sz="1100" i="1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FF.SS</a:t>
            </a:r>
            <a:r>
              <a:rPr lang="it" sz="1100" i="1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. </a:t>
            </a:r>
            <a:r>
              <a:rPr lang="it" sz="1100" i="1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 </a:t>
            </a:r>
            <a:r>
              <a:rPr lang="it" sz="1100" i="1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e</a:t>
            </a:r>
            <a:r>
              <a:rPr lang="it" sz="1100" i="1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 </a:t>
            </a:r>
            <a:r>
              <a:rPr lang="it" sz="1100" i="1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C.d.S.</a:t>
            </a:r>
            <a:endParaRPr sz="1100" i="1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2286000" marR="0" lvl="0" indent="32399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lang="it" sz="1100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2286000" marR="0" lvl="0" indent="32399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it" b="1" i="0" u="none" strike="noStrike" cap="none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Bullismo </a:t>
            </a:r>
            <a:r>
              <a:rPr lang="it" b="1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e </a:t>
            </a:r>
            <a:r>
              <a:rPr lang="it" b="1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Cyberbullismo</a:t>
            </a:r>
            <a:r>
              <a:rPr lang="it" b="0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 </a:t>
            </a:r>
            <a:endParaRPr b="0" i="0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2286000" marR="0" lvl="0" indent="32399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i="1" dirty="0"/>
          </a:p>
          <a:p>
            <a:pPr marL="2286000" marR="0" lvl="0" indent="323998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it" b="1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Commissione</a:t>
            </a:r>
            <a:r>
              <a:rPr lang="it" b="1" i="0" u="none" strike="noStrike" cap="none" dirty="0">
                <a:solidFill>
                  <a:srgbClr val="000000"/>
                </a:solidFill>
                <a:latin typeface="Roboto Serif"/>
                <a:ea typeface="Roboto Serif"/>
                <a:cs typeface="Roboto Serif"/>
                <a:sym typeface="Roboto Serif"/>
              </a:rPr>
              <a:t> per il PFI</a:t>
            </a:r>
            <a:endParaRPr b="1" i="0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2286000" marR="0" lvl="0" indent="323998" algn="l" rtl="0">
              <a:spcBef>
                <a:spcPts val="0"/>
              </a:spcBef>
              <a:spcAft>
                <a:spcPts val="0"/>
              </a:spcAft>
              <a:buNone/>
            </a:pPr>
            <a:endParaRPr lang="it" b="0" i="1" u="none" strike="noStrike" cap="none" dirty="0" smtClean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2286000" marR="0" lvl="0" indent="323998" algn="l" rtl="0">
              <a:spcBef>
                <a:spcPts val="0"/>
              </a:spcBef>
              <a:spcAft>
                <a:spcPts val="0"/>
              </a:spcAft>
              <a:buNone/>
            </a:pPr>
            <a:endParaRPr lang="it-IT" dirty="0" smtClean="0"/>
          </a:p>
          <a:p>
            <a:pPr marL="2286000" marR="0" lvl="0" indent="323998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b="1" dirty="0" smtClean="0">
                <a:latin typeface="Roboto Serif" charset="0"/>
                <a:cs typeface="Roboto Serif" charset="0"/>
              </a:rPr>
              <a:t>Progettazione europea</a:t>
            </a:r>
          </a:p>
          <a:p>
            <a:pPr marL="2286000" marR="0" lvl="0" indent="323998" algn="l" rtl="0">
              <a:spcBef>
                <a:spcPts val="0"/>
              </a:spcBef>
              <a:spcAft>
                <a:spcPts val="0"/>
              </a:spcAft>
              <a:buNone/>
            </a:pPr>
            <a:endParaRPr lang="it-IT" i="1" dirty="0" smtClean="0">
              <a:latin typeface="Roboto Serif" charset="0"/>
              <a:cs typeface="Roboto Serif" charset="0"/>
            </a:endParaRPr>
          </a:p>
          <a:p>
            <a:pPr marL="2286000" marR="0" lvl="0" indent="323998" algn="l" rtl="0">
              <a:spcBef>
                <a:spcPts val="0"/>
              </a:spcBef>
              <a:spcAft>
                <a:spcPts val="0"/>
              </a:spcAft>
              <a:buNone/>
            </a:pPr>
            <a:endParaRPr i="1" dirty="0">
              <a:latin typeface="Roboto Serif" charset="0"/>
              <a:cs typeface="Roboto Serif" charset="0"/>
            </a:endParaRPr>
          </a:p>
          <a:p>
            <a:pPr marL="2286000" lvl="2" indent="323998">
              <a:buSzPts val="1600"/>
            </a:pPr>
            <a:r>
              <a:rPr lang="it" b="1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 CILS</a:t>
            </a:r>
            <a:endParaRPr lang="it" b="1" dirty="0">
              <a:latin typeface="Roboto Serif"/>
              <a:ea typeface="Roboto Serif"/>
              <a:cs typeface="Roboto Serif"/>
              <a:sym typeface="Roboto Serif"/>
            </a:endParaRPr>
          </a:p>
          <a:p>
            <a:pPr marL="2286000" lvl="2" indent="323998">
              <a:buSzPts val="1600"/>
            </a:pPr>
            <a:r>
              <a:rPr lang="it" i="1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              </a:t>
            </a:r>
          </a:p>
          <a:p>
            <a:pPr marL="2286000" lvl="2" indent="323998">
              <a:buSzPts val="1600"/>
            </a:pPr>
            <a:r>
              <a:rPr lang="it" b="1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 Tirocini</a:t>
            </a:r>
            <a:endParaRPr b="1" dirty="0">
              <a:latin typeface="Roboto Serif"/>
              <a:ea typeface="Roboto Serif"/>
              <a:cs typeface="Roboto Serif"/>
              <a:sym typeface="Roboto Serif"/>
            </a:endParaRPr>
          </a:p>
          <a:p>
            <a:pPr marL="2286000" lvl="2" indent="323998">
              <a:buSzPts val="1400"/>
            </a:pPr>
            <a:r>
              <a:rPr lang="it" b="0" i="1" u="none" strike="noStrike" cap="none" dirty="0" smtClean="0">
                <a:solidFill>
                  <a:srgbClr val="000000"/>
                </a:solidFill>
                <a:latin typeface="Roboto Serif"/>
                <a:ea typeface="Roboto Serif"/>
                <a:cs typeface="Roboto Serif"/>
                <a:sym typeface="Roboto Serif"/>
              </a:rPr>
              <a:t>               </a:t>
            </a:r>
          </a:p>
          <a:p>
            <a:pPr marL="2286000" lvl="0" indent="323998">
              <a:buSzPts val="1400"/>
            </a:pPr>
            <a:r>
              <a:rPr lang="it" b="1" dirty="0" smtClean="0">
                <a:latin typeface="Roboto Serif"/>
                <a:ea typeface="Roboto Serif"/>
                <a:cs typeface="Roboto Serif"/>
                <a:sym typeface="Roboto Serif"/>
              </a:rPr>
              <a:t>FAMI:  </a:t>
            </a:r>
            <a:r>
              <a:rPr lang="it" i="1" dirty="0" smtClean="0">
                <a:latin typeface="Roboto Serif"/>
                <a:ea typeface="Roboto Serif"/>
                <a:cs typeface="Roboto Serif"/>
                <a:sym typeface="Roboto Serif"/>
              </a:rPr>
              <a:t> </a:t>
            </a:r>
            <a:r>
              <a:rPr lang="it" sz="1100" i="1" dirty="0" smtClean="0">
                <a:latin typeface="Roboto Serif"/>
                <a:ea typeface="Roboto Serif"/>
                <a:cs typeface="Roboto Serif"/>
                <a:sym typeface="Roboto Serif"/>
              </a:rPr>
              <a:t>Quaresima</a:t>
            </a:r>
            <a:endParaRPr sz="1100" b="1" dirty="0">
              <a:latin typeface="Roboto Serif"/>
              <a:ea typeface="Roboto Serif"/>
              <a:cs typeface="Roboto Serif"/>
              <a:sym typeface="Roboto Serif"/>
            </a:endParaRPr>
          </a:p>
          <a:p>
            <a:pPr marL="2286000" marR="0" lvl="0" indent="32399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it" sz="1100" i="1" dirty="0" smtClean="0">
                <a:latin typeface="Roboto Serif"/>
                <a:ea typeface="Roboto Serif"/>
                <a:cs typeface="Roboto Serif"/>
                <a:sym typeface="Roboto Serif"/>
              </a:rPr>
              <a:t>              </a:t>
            </a:r>
            <a:endParaRPr sz="1100" i="1" dirty="0">
              <a:latin typeface="Roboto Serif"/>
              <a:ea typeface="Roboto Serif"/>
              <a:cs typeface="Roboto Serif"/>
              <a:sym typeface="Roboto Serif"/>
            </a:endParaRPr>
          </a:p>
        </p:txBody>
      </p:sp>
      <p:sp>
        <p:nvSpPr>
          <p:cNvPr id="56" name="Google Shape;56;p1"/>
          <p:cNvSpPr txBox="1"/>
          <p:nvPr/>
        </p:nvSpPr>
        <p:spPr>
          <a:xfrm>
            <a:off x="50405" y="2404238"/>
            <a:ext cx="2992200" cy="8503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it" b="1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A. A.</a:t>
            </a:r>
            <a:endParaRPr b="0" i="1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1100" b="0" i="1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Annalisa Adinolfi</a:t>
            </a:r>
            <a:endParaRPr sz="1100" b="0" i="1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1100" b="0" i="1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Matteo Adinolfi</a:t>
            </a:r>
            <a:endParaRPr sz="1100" b="0" i="1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1100" b="0" i="1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Silvia Di </a:t>
            </a:r>
            <a:r>
              <a:rPr lang="it" sz="1100" b="0" i="1" u="none" strike="noStrike" cap="none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Folco</a:t>
            </a:r>
          </a:p>
          <a:p>
            <a:pPr>
              <a:buSzPts val="1100"/>
            </a:pPr>
            <a:r>
              <a:rPr lang="it-IT" sz="1100" i="1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Patrizia Donati</a:t>
            </a:r>
            <a:endParaRPr sz="1100" b="0" i="1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1100" b="0" i="1" u="none" strike="noStrike" cap="none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Mariella </a:t>
            </a:r>
            <a:r>
              <a:rPr lang="it" sz="1100" b="0" i="1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Poggi</a:t>
            </a:r>
            <a:endParaRPr sz="1100" b="0" i="1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1100" b="0" i="1" u="none" strike="noStrike" cap="none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???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it" b="1" i="0" u="none" strike="noStrike" cap="none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C</a:t>
            </a:r>
            <a:r>
              <a:rPr lang="it" b="1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. S.</a:t>
            </a:r>
            <a:endParaRPr b="0" i="0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1100" b="0" i="1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Eliseo Anello</a:t>
            </a:r>
            <a:endParaRPr sz="1100" b="0" i="1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1100" i="1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??</a:t>
            </a:r>
            <a:endParaRPr lang="it" sz="1100" b="0" i="1" u="none" strike="noStrike" cap="none" dirty="0" smtClean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-IT" sz="1100" b="0" i="1" u="none" strike="noStrike" cap="none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??</a:t>
            </a:r>
            <a:endParaRPr sz="1100" b="0" i="1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1100" b="0" i="1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Monica Rubini</a:t>
            </a:r>
            <a:endParaRPr sz="1100" b="0" i="1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lang="it" sz="1100" b="0" i="1" u="none" strike="noStrike" cap="none" dirty="0" smtClean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it" b="1" i="0" u="none" strike="noStrike" cap="none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Referenti </a:t>
            </a:r>
            <a:r>
              <a:rPr lang="it" b="1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di Sede</a:t>
            </a:r>
            <a:endParaRPr b="0" i="1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1100" b="1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Cortina</a:t>
            </a:r>
            <a:r>
              <a:rPr lang="it" sz="1100" b="0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:</a:t>
            </a:r>
            <a:r>
              <a:rPr lang="it" sz="1100" b="0" i="1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 </a:t>
            </a:r>
            <a:endParaRPr sz="1100" b="0" i="1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1100" b="1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Perazzi</a:t>
            </a:r>
            <a:r>
              <a:rPr lang="it" sz="1100" b="0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:</a:t>
            </a:r>
            <a:r>
              <a:rPr lang="it" sz="1100" b="0" i="1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 </a:t>
            </a:r>
            <a:endParaRPr sz="1100" b="0" i="1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1100" b="1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Policastro</a:t>
            </a:r>
            <a:r>
              <a:rPr lang="it" sz="1100" b="0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: </a:t>
            </a:r>
            <a:r>
              <a:rPr lang="it" sz="1100" i="1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  </a:t>
            </a:r>
            <a:endParaRPr sz="1100" b="0" i="1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1100" b="1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Tiburtina</a:t>
            </a:r>
            <a:r>
              <a:rPr lang="it" sz="1100" b="0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: </a:t>
            </a:r>
            <a:endParaRPr sz="1100" b="0" i="1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1100" b="1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Rebibbia CCF</a:t>
            </a:r>
            <a:r>
              <a:rPr lang="it" sz="1100" b="0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: </a:t>
            </a:r>
            <a:endParaRPr sz="1100" b="0" i="1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1100" b="1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Rebibbia NC</a:t>
            </a:r>
            <a:r>
              <a:rPr lang="it" sz="1100" b="0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: </a:t>
            </a:r>
            <a:endParaRPr sz="1100" b="0" i="1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1100" b="1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Rebibbia CR</a:t>
            </a:r>
            <a:r>
              <a:rPr lang="it" sz="1100" b="0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: </a:t>
            </a:r>
            <a:r>
              <a:rPr lang="it" sz="1100" b="0" i="1" u="none" strike="noStrike" cap="none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    </a:t>
            </a:r>
            <a:endParaRPr sz="1100" b="0" i="1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1100" b="1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Rebibbia III Casa</a:t>
            </a:r>
            <a:r>
              <a:rPr lang="it" sz="1100" b="0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: </a:t>
            </a:r>
            <a:endParaRPr lang="it" sz="1100" b="0" i="1" u="none" strike="noStrike" cap="none" dirty="0" smtClean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lang="it" sz="1100" b="0" i="1" u="none" strike="noStrike" cap="none" dirty="0" smtClean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-IT" b="1" i="0" u="none" strike="noStrike" cap="none" dirty="0" smtClean="0">
                <a:solidFill>
                  <a:srgbClr val="000000"/>
                </a:solidFill>
                <a:latin typeface="Roboto Serif" charset="0"/>
                <a:cs typeface="Roboto Serif" charset="0"/>
                <a:sym typeface="Arial"/>
              </a:rPr>
              <a:t>Referenti </a:t>
            </a:r>
            <a:r>
              <a:rPr lang="it-IT" b="1" dirty="0" smtClean="0">
                <a:latin typeface="Roboto Serif" charset="0"/>
                <a:cs typeface="Roboto Serif" charset="0"/>
              </a:rPr>
              <a:t>A</a:t>
            </a:r>
            <a:r>
              <a:rPr lang="it-IT" b="1" i="0" u="none" strike="noStrike" cap="none" dirty="0" smtClean="0">
                <a:solidFill>
                  <a:srgbClr val="000000"/>
                </a:solidFill>
                <a:latin typeface="Roboto Serif" charset="0"/>
                <a:cs typeface="Roboto Serif" charset="0"/>
                <a:sym typeface="Arial"/>
              </a:rPr>
              <a:t>rea Didattica</a:t>
            </a:r>
            <a:endParaRPr b="1" i="0" u="none" strike="noStrike" cap="none" dirty="0">
              <a:solidFill>
                <a:srgbClr val="000000"/>
              </a:solidFill>
              <a:latin typeface="Roboto Serif" charset="0"/>
              <a:cs typeface="Roboto Serif" charset="0"/>
              <a:sym typeface="Arial"/>
            </a:endParaRPr>
          </a:p>
          <a:p>
            <a:pPr>
              <a:buSzPts val="1100"/>
            </a:pPr>
            <a:r>
              <a:rPr lang="it-IT" sz="1100" b="1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Policastro</a:t>
            </a:r>
            <a:r>
              <a:rPr lang="it-IT" sz="1100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: </a:t>
            </a:r>
            <a:r>
              <a:rPr lang="it-IT" sz="1100" i="1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 </a:t>
            </a:r>
          </a:p>
          <a:p>
            <a:pPr>
              <a:buSzPts val="1100"/>
            </a:pPr>
            <a:r>
              <a:rPr lang="it-IT" sz="1100" b="1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Cortina: </a:t>
            </a:r>
            <a:endParaRPr lang="it-IT" sz="1100" i="1" dirty="0" smtClean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lang="it-IT" sz="1100" b="0" i="1" u="none" strike="noStrike" cap="none" dirty="0" smtClean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lang="it-IT" sz="1100" i="1" dirty="0" smtClean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>
              <a:buSzPts val="1100"/>
            </a:pPr>
            <a:r>
              <a:rPr lang="it-IT" b="1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Commissione accoglienza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lang="it-IT" sz="1100" b="0" i="1" u="none" strike="noStrike" cap="none" dirty="0" smtClean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1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it" b="1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Commiss</a:t>
            </a:r>
            <a:r>
              <a:rPr lang="it" b="1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. </a:t>
            </a:r>
            <a:r>
              <a:rPr lang="it" b="1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elettorale</a:t>
            </a:r>
            <a:r>
              <a:rPr lang="it" sz="1600" b="0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400" i="1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it" b="1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Comitato</a:t>
            </a:r>
            <a:r>
              <a:rPr lang="it" b="1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 </a:t>
            </a:r>
            <a:r>
              <a:rPr lang="it" b="1" i="0" u="none" strike="noStrike" cap="none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valutazione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it" sz="1100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Graceffa, Salomone, Fiorillo</a:t>
            </a:r>
            <a:endParaRPr lang="it" sz="1100" i="0" u="none" strike="noStrike" cap="none" dirty="0" smtClean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lang="it" sz="1600" b="1" dirty="0" smtClean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100" i="1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" name="Google Shape;57;p1"/>
          <p:cNvSpPr txBox="1"/>
          <p:nvPr/>
        </p:nvSpPr>
        <p:spPr>
          <a:xfrm>
            <a:off x="5210750" y="1879400"/>
            <a:ext cx="2350200" cy="815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it" sz="1600" b="1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Consiglio Istituto </a:t>
            </a:r>
            <a:r>
              <a:rPr lang="it" sz="1200" i="1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Colella, </a:t>
            </a:r>
            <a:r>
              <a:rPr lang="it-IT" sz="1200" i="1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Di</a:t>
            </a:r>
            <a:r>
              <a:rPr lang="it" sz="1200" i="1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 Folco, Fiorillo, Spreafico</a:t>
            </a:r>
            <a:endParaRPr sz="1200" i="1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</p:txBody>
      </p:sp>
      <p:sp>
        <p:nvSpPr>
          <p:cNvPr id="58" name="Google Shape;58;p1"/>
          <p:cNvSpPr txBox="1"/>
          <p:nvPr/>
        </p:nvSpPr>
        <p:spPr>
          <a:xfrm>
            <a:off x="5161775" y="2679564"/>
            <a:ext cx="2397900" cy="8564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it" b="1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A.T.</a:t>
            </a:r>
            <a:r>
              <a:rPr lang="it" dirty="0" smtClean="0">
                <a:ea typeface="Roboto Serif"/>
              </a:rPr>
              <a:t>: </a:t>
            </a:r>
            <a:r>
              <a:rPr lang="it" sz="1100" i="1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??</a:t>
            </a:r>
            <a:endParaRPr sz="1100" i="1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 dirty="0">
              <a:solidFill>
                <a:srgbClr val="000000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it" b="1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GDPR - DPO</a:t>
            </a:r>
            <a:endParaRPr b="0" i="0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1100" b="0" i="1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Consulenti associati</a:t>
            </a:r>
            <a:endParaRPr sz="1100" b="0" i="1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1100" b="0" i="1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Campania Srl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1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b="1" i="0" u="none" strike="noStrike" cap="none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RSPP</a:t>
            </a:r>
            <a:r>
              <a:rPr lang="it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: </a:t>
            </a:r>
            <a:r>
              <a:rPr lang="it" sz="1100" b="0" i="1" u="none" strike="noStrike" cap="none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Ing</a:t>
            </a:r>
            <a:r>
              <a:rPr lang="it" sz="1100" b="0" i="1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. F De Matteis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0" i="1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b="1" i="0" u="none" strike="noStrike" cap="none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ASPP</a:t>
            </a:r>
            <a:r>
              <a:rPr lang="it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: </a:t>
            </a:r>
            <a:r>
              <a:rPr lang="it" sz="1100" b="0" i="1" u="none" strike="noStrike" cap="none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Zarra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0" i="1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it" b="1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Preposti</a:t>
            </a:r>
            <a:endParaRPr b="0" i="0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110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Personale ATA: </a:t>
            </a:r>
            <a:r>
              <a:rPr lang="it" sz="1100" b="0" i="1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DSGA</a:t>
            </a:r>
            <a:endParaRPr sz="1100" b="0" i="1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1100" b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Docenti Referenti di Sede</a:t>
            </a:r>
            <a:endParaRPr sz="1400" b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1100" b="0" i="1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(no docenti Rebibbia)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1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it" b="1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Addetti </a:t>
            </a:r>
            <a:endParaRPr lang="it" b="1" i="0" u="none" strike="noStrike" cap="none" dirty="0" smtClean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it" b="1" i="0" u="none" strike="noStrike" cap="none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Emergenza </a:t>
            </a:r>
            <a:r>
              <a:rPr lang="it" b="1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P.S</a:t>
            </a:r>
            <a:r>
              <a:rPr lang="it" b="0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.</a:t>
            </a:r>
            <a:endParaRPr b="0" i="0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1100" b="0" i="1" u="none" strike="noStrike" cap="none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??Anello</a:t>
            </a:r>
            <a:r>
              <a:rPr lang="it" sz="1100" b="0" i="1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, Rubini,Porri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1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it" b="1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Addetti Antincendi</a:t>
            </a:r>
            <a:r>
              <a:rPr lang="it" b="0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o</a:t>
            </a:r>
            <a:endParaRPr b="0" i="0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1100" b="0" i="1" u="none" strike="noStrike" cap="none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Poli,Di </a:t>
            </a:r>
            <a:r>
              <a:rPr lang="it" sz="1100" b="0" i="1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Folco, Anello,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1100" b="0" i="1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Rubini, Giampà</a:t>
            </a:r>
            <a:endParaRPr dirty="0"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1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b="1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Addetto </a:t>
            </a:r>
            <a:r>
              <a:rPr lang="it" b="1" i="0" u="none" strike="noStrike" cap="none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BLSD:</a:t>
            </a:r>
            <a:endParaRPr b="0" i="0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100" b="0" i="1" u="none" strike="noStrike" cap="none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Guadagni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0" i="1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b="1" i="0" u="none" strike="noStrike" cap="none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RSU:</a:t>
            </a:r>
            <a:r>
              <a:rPr lang="it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 </a:t>
            </a:r>
            <a:r>
              <a:rPr lang="it" sz="1100" i="1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Di Folco, Martellota,Panico</a:t>
            </a:r>
            <a:endParaRPr lang="it" sz="1100" b="0" i="1" u="none" strike="noStrike" cap="none" dirty="0" smtClean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45720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lang="it" sz="1100" i="1" dirty="0" smtClean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45720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b="1" u="none" strike="noStrike" cap="none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RSL: </a:t>
            </a:r>
            <a:r>
              <a:rPr lang="it" sz="1100" i="1" dirty="0" smtClean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Falcone</a:t>
            </a:r>
            <a:endParaRPr sz="1100" b="0" i="1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457200" marR="0" lvl="0" indent="0" algn="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1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1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1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</p:txBody>
      </p:sp>
      <p:sp>
        <p:nvSpPr>
          <p:cNvPr id="59" name="Google Shape;59;p1"/>
          <p:cNvSpPr txBox="1"/>
          <p:nvPr/>
        </p:nvSpPr>
        <p:spPr>
          <a:xfrm>
            <a:off x="85850" y="1773050"/>
            <a:ext cx="2350200" cy="63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600" b="1" i="0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DSGA</a:t>
            </a:r>
            <a:endParaRPr sz="1600" b="0" i="0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it" sz="1200" b="0" i="1" u="none" strike="noStrike" cap="none" dirty="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Elisabetta Antonietti</a:t>
            </a:r>
            <a:endParaRPr sz="1200" b="0" i="0" u="none" strike="noStrike" cap="none" dirty="0">
              <a:solidFill>
                <a:schemeClr val="dk1"/>
              </a:solidFill>
              <a:latin typeface="Roboto Serif"/>
              <a:ea typeface="Roboto Serif"/>
              <a:cs typeface="Roboto Serif"/>
              <a:sym typeface="Roboto Serif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280</Words>
  <Application>Microsoft Office PowerPoint</Application>
  <PresentationFormat>Personalizzato</PresentationFormat>
  <Paragraphs>114</Paragraphs>
  <Slides>2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Arial</vt:lpstr>
      <vt:lpstr>Roboto Serif</vt:lpstr>
      <vt:lpstr>Times New Roman</vt:lpstr>
      <vt:lpstr>Simple Light</vt:lpstr>
      <vt:lpstr>Diapositiva 1</vt:lpstr>
      <vt:lpstr>Diapositiva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Vice DS</dc:creator>
  <cp:lastModifiedBy>Vice DS1</cp:lastModifiedBy>
  <cp:revision>30</cp:revision>
  <dcterms:modified xsi:type="dcterms:W3CDTF">2025-08-29T12:00:41Z</dcterms:modified>
</cp:coreProperties>
</file>